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74" r:id="rId6"/>
    <p:sldId id="275" r:id="rId7"/>
    <p:sldId id="262" r:id="rId8"/>
    <p:sldId id="263" r:id="rId9"/>
    <p:sldId id="264" r:id="rId10"/>
    <p:sldId id="265" r:id="rId11"/>
    <p:sldId id="267" r:id="rId12"/>
    <p:sldId id="266" r:id="rId13"/>
    <p:sldId id="270" r:id="rId14"/>
    <p:sldId id="271" r:id="rId15"/>
    <p:sldId id="268" r:id="rId16"/>
    <p:sldId id="269" r:id="rId17"/>
    <p:sldId id="272" r:id="rId1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405" autoAdjust="0"/>
  </p:normalViewPr>
  <p:slideViewPr>
    <p:cSldViewPr snapToGrid="0">
      <p:cViewPr varScale="1">
        <p:scale>
          <a:sx n="63" d="100"/>
          <a:sy n="63" d="100"/>
        </p:scale>
        <p:origin x="78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6f2ac4482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g26f2ac4482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6f2ac4482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g26f2ac4482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861967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6f2ac4482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g26f2ac4482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7585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6f2ac4482d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g26f2ac4482d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34274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f2ac4482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g26f2ac4482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6f2ac4482d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26f2ac4482d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6f2ac4482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g26f2ac4482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6f2ac4482d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26f2ac4482d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6f2ac4482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26f2ac4482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4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5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6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7.jp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8.jp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0.jpg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9.jp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0.jpg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9.jp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3"/>
          <p:cNvPicPr preferRelativeResize="0"/>
          <p:nvPr/>
        </p:nvPicPr>
        <p:blipFill rotWithShape="1">
          <a:blip r:embed="rId5">
            <a:alphaModFix/>
          </a:blip>
          <a:srcRect l="1038" t="1046" r="60105" b="86928"/>
          <a:stretch/>
        </p:blipFill>
        <p:spPr>
          <a:xfrm>
            <a:off x="226359" y="161646"/>
            <a:ext cx="2595282" cy="107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/>
          <p:nvPr/>
        </p:nvSpPr>
        <p:spPr>
          <a:xfrm>
            <a:off x="3628154" y="216682"/>
            <a:ext cx="7826188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SRM Institute of Science and Technology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College of Engineering &amp; Technology | School of Computing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Computing Technologies</a:t>
            </a:r>
            <a:endParaRPr/>
          </a:p>
        </p:txBody>
      </p:sp>
      <p:sp>
        <p:nvSpPr>
          <p:cNvPr id="88" name="Google Shape;88;p13"/>
          <p:cNvSpPr txBox="1"/>
          <p:nvPr/>
        </p:nvSpPr>
        <p:spPr>
          <a:xfrm>
            <a:off x="3110753" y="1596818"/>
            <a:ext cx="60960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18CSC305J Artificial Intelligence – Mini Project </a:t>
            </a:r>
            <a:endParaRPr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79130DC-B96B-2475-3699-A021E4B23A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631084"/>
            <a:ext cx="12192000" cy="881251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Language Recognition System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A632EE7-631B-D56E-2768-61E06AFD8B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04372"/>
            <a:ext cx="9144000" cy="2378499"/>
          </a:xfrm>
        </p:spPr>
        <p:txBody>
          <a:bodyPr>
            <a:norm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RA2111026010357               ANIKET SONAR 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endParaRPr lang="en-IN" dirty="0"/>
          </a:p>
          <a:p>
            <a:pPr marL="457200" indent="-457200">
              <a:buAutoNum type="arabicPeriod"/>
            </a:pPr>
            <a:endParaRPr lang="en-IN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F5A8149-DC6E-E042-7008-0C00952013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21"/>
    </mc:Choice>
    <mc:Fallback>
      <p:transition spd="slow" advTm="78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>
            <a:spLocks noGrp="1"/>
          </p:cNvSpPr>
          <p:nvPr>
            <p:ph type="title"/>
          </p:nvPr>
        </p:nvSpPr>
        <p:spPr>
          <a:xfrm>
            <a:off x="838200" y="5619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IN" sz="4000">
                <a:latin typeface="Times New Roman"/>
                <a:ea typeface="Times New Roman"/>
                <a:cs typeface="Times New Roman"/>
                <a:sym typeface="Times New Roman"/>
              </a:rPr>
              <a:t>PROPOSED WORKFLOW</a:t>
            </a:r>
            <a:endParaRPr/>
          </a:p>
        </p:txBody>
      </p:sp>
      <p:pic>
        <p:nvPicPr>
          <p:cNvPr id="150" name="Google Shape;150;p22"/>
          <p:cNvPicPr preferRelativeResize="0"/>
          <p:nvPr/>
        </p:nvPicPr>
        <p:blipFill rotWithShape="1">
          <a:blip r:embed="rId5">
            <a:alphaModFix/>
          </a:blip>
          <a:srcRect l="1037" t="1046" r="60106" b="86927"/>
          <a:stretch/>
        </p:blipFill>
        <p:spPr>
          <a:xfrm>
            <a:off x="0" y="183702"/>
            <a:ext cx="2595282" cy="1070698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/>
          <p:nvPr/>
        </p:nvSpPr>
        <p:spPr>
          <a:xfrm>
            <a:off x="615750" y="1509402"/>
            <a:ext cx="10960500" cy="45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08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sz="28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 Feedback Mechanisms</a:t>
            </a:r>
          </a:p>
          <a:p>
            <a:pPr marL="393700" indent="-342900">
              <a:buClr>
                <a:schemeClr val="dk1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Error Correction and Suggestions: Incorporate feedback mechanisms to correct recognition errors and provide suggestions for alternative interpretations.</a:t>
            </a:r>
          </a:p>
          <a:p>
            <a:pPr marL="393700" indent="-342900">
              <a:buClr>
                <a:schemeClr val="dk1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Iterative Improvement: Continuously improve the accuracy and reliability of the SLRS through iterative feedback-driven processes.</a:t>
            </a:r>
          </a:p>
          <a:p>
            <a:pPr marL="393700" indent="-342900">
              <a:buClr>
                <a:schemeClr val="dk1"/>
              </a:buClr>
              <a:buSzPts val="2800"/>
              <a:buFont typeface="Wingdings" panose="05000000000000000000" pitchFamily="2" charset="2"/>
              <a:buChar char="§"/>
            </a:pPr>
            <a:endParaRPr lang="en-US" sz="2000" dirty="0">
              <a:solidFill>
                <a:schemeClr val="dk1"/>
              </a:solidFill>
              <a:latin typeface="Times New Roman"/>
              <a:cs typeface="Times New Roman"/>
              <a:sym typeface="Times New Roman"/>
            </a:endParaRPr>
          </a:p>
          <a:p>
            <a:pPr marL="50800">
              <a:buClr>
                <a:schemeClr val="dk1"/>
              </a:buClr>
              <a:buSzPts val="2800"/>
            </a:pPr>
            <a:r>
              <a:rPr lang="en-US" sz="2800" b="1" dirty="0">
                <a:solidFill>
                  <a:schemeClr val="dk1"/>
                </a:solidFill>
                <a:latin typeface="Times New Roman"/>
                <a:cs typeface="Times New Roman"/>
                <a:sym typeface="Calibri"/>
              </a:rPr>
              <a:t>6. User Interface Delivery</a:t>
            </a:r>
          </a:p>
          <a:p>
            <a:pPr marL="393700" indent="-342900">
              <a:buClr>
                <a:schemeClr val="dk1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dk1"/>
                </a:solidFill>
                <a:latin typeface="Times New Roman"/>
                <a:cs typeface="Times New Roman"/>
                <a:sym typeface="Calibri"/>
              </a:rPr>
              <a:t>Accessible Interface Design: Deliver processed output through a user-friendly interface tailored to the accessibility needs and communication preferences of the user.</a:t>
            </a:r>
          </a:p>
          <a:p>
            <a:pPr marL="393700" indent="-342900">
              <a:buClr>
                <a:schemeClr val="dk1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dk1"/>
                </a:solidFill>
                <a:latin typeface="Times New Roman"/>
                <a:cs typeface="Times New Roman"/>
                <a:sym typeface="Calibri"/>
              </a:rPr>
              <a:t>Visual, Textual, or Auditory Output: Provide output in various formats, including visual displays, text outputs, or auditory feedback.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82C93D3-8A75-E633-866F-71F9B5D2AE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68"/>
    </mc:Choice>
    <mc:Fallback>
      <p:transition spd="slow" advTm="207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>
            <a:spLocks noGrp="1"/>
          </p:cNvSpPr>
          <p:nvPr>
            <p:ph type="title"/>
          </p:nvPr>
        </p:nvSpPr>
        <p:spPr>
          <a:xfrm>
            <a:off x="2075726" y="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IN" sz="4000" dirty="0">
                <a:latin typeface="Times New Roman"/>
                <a:ea typeface="Times New Roman"/>
                <a:cs typeface="Times New Roman"/>
                <a:sym typeface="Times New Roman"/>
              </a:rPr>
              <a:t>IMPLEMENTATION</a:t>
            </a:r>
            <a:endParaRPr dirty="0"/>
          </a:p>
        </p:txBody>
      </p:sp>
      <p:sp>
        <p:nvSpPr>
          <p:cNvPr id="166" name="Google Shape;166;p24"/>
          <p:cNvSpPr txBox="1">
            <a:spLocks noGrp="1"/>
          </p:cNvSpPr>
          <p:nvPr>
            <p:ph type="body" idx="1"/>
          </p:nvPr>
        </p:nvSpPr>
        <p:spPr>
          <a:xfrm>
            <a:off x="0" y="848841"/>
            <a:ext cx="48858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IN" b="1" dirty="0">
                <a:latin typeface="Times New Roman"/>
                <a:ea typeface="Times New Roman"/>
                <a:cs typeface="Times New Roman"/>
                <a:sym typeface="Times New Roman"/>
              </a:rPr>
              <a:t>CODE:-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7" name="Google Shape;167;p24"/>
          <p:cNvPicPr preferRelativeResize="0"/>
          <p:nvPr/>
        </p:nvPicPr>
        <p:blipFill rotWithShape="1">
          <a:blip r:embed="rId5">
            <a:alphaModFix/>
          </a:blip>
          <a:srcRect l="1037" t="1046" r="60106" b="86927"/>
          <a:stretch/>
        </p:blipFill>
        <p:spPr>
          <a:xfrm>
            <a:off x="0" y="0"/>
            <a:ext cx="2595282" cy="1070698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4"/>
          <p:cNvSpPr txBox="1"/>
          <p:nvPr/>
        </p:nvSpPr>
        <p:spPr>
          <a:xfrm>
            <a:off x="6495425" y="1467175"/>
            <a:ext cx="54618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106384-8D6F-9DAD-9EB2-425ECE7E78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3698" y="1467174"/>
            <a:ext cx="11763527" cy="5233663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2505984-34D8-80CA-9BD1-A53444BCCB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9"/>
    </mc:Choice>
    <mc:Fallback>
      <p:transition spd="slow" advTm="17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>
            <a:spLocks noGrp="1"/>
          </p:cNvSpPr>
          <p:nvPr>
            <p:ph type="title"/>
          </p:nvPr>
        </p:nvSpPr>
        <p:spPr>
          <a:xfrm>
            <a:off x="1991750" y="5627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IN" sz="4000">
                <a:latin typeface="Times New Roman"/>
                <a:ea typeface="Times New Roman"/>
                <a:cs typeface="Times New Roman"/>
                <a:sym typeface="Times New Roman"/>
              </a:rPr>
              <a:t>IMPLEMENTATION</a:t>
            </a:r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body" idx="1"/>
          </p:nvPr>
        </p:nvSpPr>
        <p:spPr>
          <a:xfrm>
            <a:off x="110412" y="12534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IN" b="1" dirty="0">
                <a:latin typeface="Times New Roman"/>
                <a:ea typeface="Times New Roman"/>
                <a:cs typeface="Times New Roman"/>
                <a:sym typeface="Times New Roman"/>
              </a:rPr>
              <a:t>CODE:-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8" name="Google Shape;158;p23"/>
          <p:cNvPicPr preferRelativeResize="0"/>
          <p:nvPr/>
        </p:nvPicPr>
        <p:blipFill rotWithShape="1">
          <a:blip r:embed="rId5">
            <a:alphaModFix/>
          </a:blip>
          <a:srcRect l="1037" t="1046" r="60106" b="86927"/>
          <a:stretch/>
        </p:blipFill>
        <p:spPr>
          <a:xfrm>
            <a:off x="0" y="183702"/>
            <a:ext cx="2595282" cy="1070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E86426-7247-1E24-B376-7027630FC3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837" y="1764980"/>
            <a:ext cx="10953751" cy="4764408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D8E3275-5123-1CA5-C877-4CBE245B4B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13"/>
    </mc:Choice>
    <mc:Fallback>
      <p:transition spd="slow" advTm="26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>
            <a:spLocks noGrp="1"/>
          </p:cNvSpPr>
          <p:nvPr>
            <p:ph type="title"/>
          </p:nvPr>
        </p:nvSpPr>
        <p:spPr>
          <a:xfrm>
            <a:off x="1991750" y="5627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IN" sz="4000">
                <a:latin typeface="Times New Roman"/>
                <a:ea typeface="Times New Roman"/>
                <a:cs typeface="Times New Roman"/>
                <a:sym typeface="Times New Roman"/>
              </a:rPr>
              <a:t>IMPLEMENTATION</a:t>
            </a:r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body" idx="1"/>
          </p:nvPr>
        </p:nvSpPr>
        <p:spPr>
          <a:xfrm>
            <a:off x="110412" y="12534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IN" b="1" dirty="0">
                <a:latin typeface="Times New Roman"/>
                <a:ea typeface="Times New Roman"/>
                <a:cs typeface="Times New Roman"/>
                <a:sym typeface="Times New Roman"/>
              </a:rPr>
              <a:t>CODE:-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lang="en-IN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8" name="Google Shape;158;p23"/>
          <p:cNvPicPr preferRelativeResize="0"/>
          <p:nvPr/>
        </p:nvPicPr>
        <p:blipFill rotWithShape="1">
          <a:blip r:embed="rId5">
            <a:alphaModFix/>
          </a:blip>
          <a:srcRect l="1037" t="1046" r="60106" b="86927"/>
          <a:stretch/>
        </p:blipFill>
        <p:spPr>
          <a:xfrm>
            <a:off x="0" y="183702"/>
            <a:ext cx="2595282" cy="1070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7FD0FA7-6E0A-874E-A4BB-59D7978415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675" y="1957025"/>
            <a:ext cx="10515600" cy="43512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A2AAA25-FF50-BFEC-6F36-6B4AC599E2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899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8"/>
    </mc:Choice>
    <mc:Fallback>
      <p:transition spd="slow" advTm="8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>
            <a:spLocks noGrp="1"/>
          </p:cNvSpPr>
          <p:nvPr>
            <p:ph type="title"/>
          </p:nvPr>
        </p:nvSpPr>
        <p:spPr>
          <a:xfrm>
            <a:off x="1991750" y="5627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IN" sz="4000">
                <a:latin typeface="Times New Roman"/>
                <a:ea typeface="Times New Roman"/>
                <a:cs typeface="Times New Roman"/>
                <a:sym typeface="Times New Roman"/>
              </a:rPr>
              <a:t>IMPLEMENTATION</a:t>
            </a:r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body" idx="1"/>
          </p:nvPr>
        </p:nvSpPr>
        <p:spPr>
          <a:xfrm>
            <a:off x="110412" y="12534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IN" b="1" dirty="0">
                <a:latin typeface="Times New Roman"/>
                <a:ea typeface="Times New Roman"/>
                <a:cs typeface="Times New Roman"/>
                <a:sym typeface="Times New Roman"/>
              </a:rPr>
              <a:t>CODE:-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lang="en-IN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8" name="Google Shape;158;p23"/>
          <p:cNvPicPr preferRelativeResize="0"/>
          <p:nvPr/>
        </p:nvPicPr>
        <p:blipFill rotWithShape="1">
          <a:blip r:embed="rId5">
            <a:alphaModFix/>
          </a:blip>
          <a:srcRect l="1037" t="1046" r="60106" b="86927"/>
          <a:stretch/>
        </p:blipFill>
        <p:spPr>
          <a:xfrm>
            <a:off x="0" y="183702"/>
            <a:ext cx="2595282" cy="1070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350A567-321C-D4C8-F492-AA22813180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275" y="1849821"/>
            <a:ext cx="10699531" cy="4656081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8484E10-65DD-498D-C23E-60535BE0BC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747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3"/>
    </mc:Choice>
    <mc:Fallback>
      <p:transition spd="slow" advTm="6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 txBox="1">
            <a:spLocks noGrp="1"/>
          </p:cNvSpPr>
          <p:nvPr>
            <p:ph type="title"/>
          </p:nvPr>
        </p:nvSpPr>
        <p:spPr>
          <a:xfrm>
            <a:off x="1991750" y="5627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US" sz="4000" dirty="0">
                <a:latin typeface="Times New Roman"/>
                <a:cs typeface="Times New Roman"/>
                <a:sym typeface="Times New Roman"/>
              </a:rPr>
              <a:t>PREVIEW</a:t>
            </a:r>
            <a:endParaRPr dirty="0"/>
          </a:p>
        </p:txBody>
      </p:sp>
      <p:sp>
        <p:nvSpPr>
          <p:cNvPr id="175" name="Google Shape;175;p25"/>
          <p:cNvSpPr txBox="1">
            <a:spLocks noGrp="1"/>
          </p:cNvSpPr>
          <p:nvPr>
            <p:ph type="body" idx="1"/>
          </p:nvPr>
        </p:nvSpPr>
        <p:spPr>
          <a:xfrm>
            <a:off x="838200" y="1446000"/>
            <a:ext cx="48858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IN" b="1">
                <a:latin typeface="Times New Roman"/>
                <a:ea typeface="Times New Roman"/>
                <a:cs typeface="Times New Roman"/>
                <a:sym typeface="Times New Roman"/>
              </a:rPr>
              <a:t>OUTPUT:-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6" name="Google Shape;176;p25"/>
          <p:cNvPicPr preferRelativeResize="0"/>
          <p:nvPr/>
        </p:nvPicPr>
        <p:blipFill rotWithShape="1">
          <a:blip r:embed="rId5">
            <a:alphaModFix/>
          </a:blip>
          <a:srcRect l="1037" t="1046" r="60106" b="86927"/>
          <a:stretch/>
        </p:blipFill>
        <p:spPr>
          <a:xfrm>
            <a:off x="0" y="183702"/>
            <a:ext cx="2595282" cy="1070698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5"/>
          <p:cNvSpPr txBox="1"/>
          <p:nvPr/>
        </p:nvSpPr>
        <p:spPr>
          <a:xfrm>
            <a:off x="6495425" y="1467175"/>
            <a:ext cx="54618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BDF5A0-FA07-2CF5-F2F9-B1CF4DD8F0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87690" y="2045794"/>
            <a:ext cx="7583517" cy="45126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F1778F9-D2CE-3C51-0025-B0A0B74BD779}"/>
              </a:ext>
            </a:extLst>
          </p:cNvPr>
          <p:cNvSpPr txBox="1"/>
          <p:nvPr/>
        </p:nvSpPr>
        <p:spPr>
          <a:xfrm>
            <a:off x="12023834" y="6663559"/>
            <a:ext cx="184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54FD799-0F8E-0171-5855-8BB296B3FE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4"/>
    </mc:Choice>
    <mc:Fallback>
      <p:transition spd="slow" advTm="19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6"/>
          <p:cNvPicPr preferRelativeResize="0"/>
          <p:nvPr/>
        </p:nvPicPr>
        <p:blipFill rotWithShape="1">
          <a:blip r:embed="rId5">
            <a:alphaModFix/>
          </a:blip>
          <a:srcRect l="1038" t="1046" r="60105" b="86928"/>
          <a:stretch/>
        </p:blipFill>
        <p:spPr>
          <a:xfrm>
            <a:off x="126609" y="225905"/>
            <a:ext cx="2595282" cy="107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2EFF7C-E4A5-8518-F965-82A241E726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0629" y="1981199"/>
            <a:ext cx="4848115" cy="36241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7E2C528-12EA-A9F4-7C2D-507600168A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2754" y="1981199"/>
            <a:ext cx="4848114" cy="36241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A5518FB-4D7A-9CDF-5808-11D6B049075B}"/>
              </a:ext>
            </a:extLst>
          </p:cNvPr>
          <p:cNvSpPr txBox="1"/>
          <p:nvPr/>
        </p:nvSpPr>
        <p:spPr>
          <a:xfrm>
            <a:off x="851338" y="1485013"/>
            <a:ext cx="18421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ACCURACY:-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DB71FD4-2A3E-D581-5019-AC56B5DAB9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32"/>
    </mc:Choice>
    <mc:Fallback>
      <p:transition spd="slow" advTm="14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6"/>
          <p:cNvPicPr preferRelativeResize="0"/>
          <p:nvPr/>
        </p:nvPicPr>
        <p:blipFill rotWithShape="1">
          <a:blip r:embed="rId5">
            <a:alphaModFix/>
          </a:blip>
          <a:srcRect l="1038" t="1046" r="60105" b="86928"/>
          <a:stretch/>
        </p:blipFill>
        <p:spPr>
          <a:xfrm>
            <a:off x="200181" y="171427"/>
            <a:ext cx="2595282" cy="107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2EFF7C-E4A5-8518-F965-82A241E726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0629" y="1981199"/>
            <a:ext cx="4848115" cy="36241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7E2C528-12EA-A9F4-7C2D-507600168A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2754" y="1981199"/>
            <a:ext cx="4848114" cy="36241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A5518FB-4D7A-9CDF-5808-11D6B049075B}"/>
              </a:ext>
            </a:extLst>
          </p:cNvPr>
          <p:cNvSpPr txBox="1"/>
          <p:nvPr/>
        </p:nvSpPr>
        <p:spPr>
          <a:xfrm>
            <a:off x="851338" y="1485013"/>
            <a:ext cx="18421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ACCURACY:-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CE0878A-67B3-A571-A9DD-F8203D57FE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126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9"/>
    </mc:Choice>
    <mc:Fallback>
      <p:transition spd="slow" advTm="9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SOCIETAL BENEFIT</a:t>
            </a:r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>
            <a:off x="711591" y="1894167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228600" lvl="0" indent="-22860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⮚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Accessibility: Enables Deaf/Hearing individuals to interact with technology and services.</a:t>
            </a:r>
          </a:p>
          <a:p>
            <a:pPr marL="228600" lvl="0" indent="-22860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⮚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Communication: Breaks down language barriers, facilitating smoother interactions.</a:t>
            </a:r>
          </a:p>
          <a:p>
            <a:pPr marL="228600" lvl="0" indent="-22860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⮚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Empowerment: Grants autonomy in expression, information access, and navigation.</a:t>
            </a:r>
          </a:p>
          <a:p>
            <a:pPr marL="228600" lvl="0" indent="-22860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⮚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Education: Integrates into educational tools, promoting cultural awareness.</a:t>
            </a:r>
          </a:p>
          <a:p>
            <a:pPr marL="228600" lvl="0" indent="-22860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⮚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Employment: Reduces barriers, enhancing job opportunities and economic empowerment.</a:t>
            </a:r>
          </a:p>
          <a:p>
            <a:pPr marL="228600" lvl="0" indent="-22860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⮚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Healthcare: Ensures clear communication for better health outcomes and satisfaction.</a:t>
            </a:r>
          </a:p>
          <a:p>
            <a:pPr marL="228600" lvl="0" indent="-22860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⮚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Legal/Civic Engagement: Improves accessibility to legal and civic services.</a:t>
            </a:r>
          </a:p>
          <a:p>
            <a:pPr marL="228600" lvl="0" indent="-22860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⮚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Research &amp; Development: Drives innovation for accuracy and usability advancements.</a:t>
            </a:r>
            <a:endParaRPr dirty="0"/>
          </a:p>
        </p:txBody>
      </p:sp>
      <p:pic>
        <p:nvPicPr>
          <p:cNvPr id="95" name="Google Shape;95;p14"/>
          <p:cNvPicPr preferRelativeResize="0"/>
          <p:nvPr/>
        </p:nvPicPr>
        <p:blipFill rotWithShape="1">
          <a:blip r:embed="rId5">
            <a:alphaModFix/>
          </a:blip>
          <a:srcRect l="1038" t="1046" r="60105" b="86928"/>
          <a:stretch/>
        </p:blipFill>
        <p:spPr>
          <a:xfrm>
            <a:off x="226359" y="161646"/>
            <a:ext cx="2595282" cy="107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C4B4A66-AE12-7400-8D2A-A27C51DB06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325000" t="-160938" r="-325000" b="-160938"/>
          <a:stretch>
            <a:fillRect/>
          </a:stretch>
        </p:blipFill>
        <p:spPr>
          <a:xfrm>
            <a:off x="913384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994"/>
    </mc:Choice>
    <mc:Fallback>
      <p:transition spd="slow" advTm="219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/>
          </a:p>
        </p:txBody>
      </p:sp>
      <p:pic>
        <p:nvPicPr>
          <p:cNvPr id="102" name="Google Shape;102;p15"/>
          <p:cNvPicPr preferRelativeResize="0"/>
          <p:nvPr/>
        </p:nvPicPr>
        <p:blipFill rotWithShape="1">
          <a:blip r:embed="rId5">
            <a:alphaModFix/>
          </a:blip>
          <a:srcRect l="1038" t="1046" r="60105" b="86928"/>
          <a:stretch/>
        </p:blipFill>
        <p:spPr>
          <a:xfrm>
            <a:off x="226359" y="161646"/>
            <a:ext cx="2595282" cy="107069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D03C4D8-AEBE-633F-005D-9E7C1B631BBC}"/>
              </a:ext>
            </a:extLst>
          </p:cNvPr>
          <p:cNvSpPr txBox="1">
            <a:spLocks/>
          </p:cNvSpPr>
          <p:nvPr/>
        </p:nvSpPr>
        <p:spPr>
          <a:xfrm>
            <a:off x="838200" y="1894167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just">
              <a:buFont typeface="Arial"/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Statement: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Sign language recognition aims to bridge communication gaps for the deaf and hard-of-hearing community by accurately interpreting sign language gestures in real-time.</a:t>
            </a:r>
          </a:p>
          <a:p>
            <a:pPr marL="0" indent="0" algn="just">
              <a:buFont typeface="Arial"/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dirty="0">
                <a:solidFill>
                  <a:srgbClr val="ECECEC"/>
                </a:solidFill>
                <a:latin typeface="Söhne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language recognition involves developing systems that can understand and interpret sign language gestures performed by individuals.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systems typically utilize computer vision and machine learning techniques to analyze and recognize hand movements, shapes, and positions.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goal is to create accessible communication tools that enable seamless interaction between sign language users and non-signers, promoting inclusivity and accessibility in various domains such as education, employment, and social interactions.</a:t>
            </a:r>
          </a:p>
          <a:p>
            <a:pPr marL="0" indent="0" algn="just">
              <a:buFont typeface="Arial"/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4FD72BB-23CE-5B11-4EA2-8FB5048F87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002"/>
    </mc:Choice>
    <mc:Fallback>
      <p:transition spd="slow" advTm="400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1991750" y="5627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IN" sz="4000" dirty="0">
                <a:latin typeface="Times New Roman"/>
                <a:ea typeface="Times New Roman"/>
                <a:cs typeface="Times New Roman"/>
                <a:sym typeface="Times New Roman"/>
              </a:rPr>
              <a:t>OBJECTIVE WITH TECHNICAL DEPTH</a:t>
            </a:r>
            <a:endParaRPr dirty="0"/>
          </a:p>
        </p:txBody>
      </p:sp>
      <p:sp>
        <p:nvSpPr>
          <p:cNvPr id="108" name="Google Shape;108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Objective: Develop a Sign Language Recognition System (SLRS) to empower Deaf and Hard of Hearing individuals, addressing key technical challenges: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- Utilize computer vision techniques for precise gesture detection in images.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- Extract relevant features from sign language pixelated images using state-of-the-art algorithms.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- Incorporate linguistic models for context-aware interpretation of sign language.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- Implement temporal modeling to capture sequential dependencies in gestures.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- Design intuitive user interfaces and integrate with assistive technologies.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- Ensure scalability and compliance with accessibility standards.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9" name="Google Shape;109;p16"/>
          <p:cNvPicPr preferRelativeResize="0"/>
          <p:nvPr/>
        </p:nvPicPr>
        <p:blipFill rotWithShape="1">
          <a:blip r:embed="rId5">
            <a:alphaModFix/>
          </a:blip>
          <a:srcRect l="1038" t="1046" r="60105" b="86928"/>
          <a:stretch/>
        </p:blipFill>
        <p:spPr>
          <a:xfrm>
            <a:off x="0" y="183702"/>
            <a:ext cx="2595282" cy="107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6B9F358-DF9C-61EA-1AAC-79BA1E7C9C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75"/>
    </mc:Choice>
    <mc:Fallback>
      <p:transition spd="slow" advTm="26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84;p26">
            <a:extLst>
              <a:ext uri="{FF2B5EF4-FFF2-40B4-BE49-F238E27FC236}">
                <a16:creationId xmlns:a16="http://schemas.microsoft.com/office/drawing/2014/main" id="{F854487A-505E-A5B1-C957-8197BA7529C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038" t="1046" r="60105" b="86928"/>
          <a:stretch/>
        </p:blipFill>
        <p:spPr>
          <a:xfrm>
            <a:off x="105588" y="33524"/>
            <a:ext cx="2595282" cy="107069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A4CB4CE-9934-F18D-8867-06AF42FEFCBE}"/>
              </a:ext>
            </a:extLst>
          </p:cNvPr>
          <p:cNvSpPr txBox="1"/>
          <p:nvPr/>
        </p:nvSpPr>
        <p:spPr>
          <a:xfrm>
            <a:off x="200181" y="1533022"/>
            <a:ext cx="6096000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LITERATURE SURVEY :-</a:t>
            </a:r>
          </a:p>
          <a:p>
            <a:endParaRPr lang="en-IN" sz="2000" b="1" dirty="0">
              <a:latin typeface="Times New Roman" panose="02020603050405020304" pitchFamily="18" charset="0"/>
            </a:endParaRPr>
          </a:p>
          <a:p>
            <a:endParaRPr lang="en-IN" sz="200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endParaRPr lang="en-IN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AFF48F7-5E2B-6A79-CDDA-C20D100633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042779"/>
              </p:ext>
            </p:extLst>
          </p:nvPr>
        </p:nvGraphicFramePr>
        <p:xfrm>
          <a:off x="0" y="2268226"/>
          <a:ext cx="12192000" cy="42217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02064600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3368115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35184372"/>
                    </a:ext>
                  </a:extLst>
                </a:gridCol>
              </a:tblGrid>
              <a:tr h="510230">
                <a:tc>
                  <a:txBody>
                    <a:bodyPr/>
                    <a:lstStyle/>
                    <a:p>
                      <a:r>
                        <a:rPr lang="en-US" sz="1600" dirty="0"/>
                        <a:t>Paper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Work Done/Description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Inference from the Paper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0123311"/>
                  </a:ext>
                </a:extLst>
              </a:tr>
              <a:tr h="1738746">
                <a:tc>
                  <a:txBody>
                    <a:bodyPr/>
                    <a:lstStyle/>
                    <a:p>
                      <a:r>
                        <a:rPr lang="en-IN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 AMERICAN SIGN LANGUAGE</a:t>
                      </a:r>
                    </a:p>
                    <a:p>
                      <a:r>
                        <a:rPr lang="en-IN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DETECTION SYSTEM USING HSV</a:t>
                      </a: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IN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COLOR MODEL AND EDGE DETECTION</a:t>
                      </a:r>
                      <a:endParaRPr lang="en-IN" sz="1400" b="0" i="0" u="none" strike="noStrike" cap="non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r>
                        <a:rPr lang="en-IN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A. SHARMILA KONWAR; B. SAGARIKA BORAH; C. T. TUITHUNG</a:t>
                      </a:r>
                      <a:endParaRPr lang="en-IN" sz="1400" b="0" i="0" u="none" strike="noStrike" cap="non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&gt;</a:t>
                      </a: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Uses HSV colour model and edge detection for recognizing hand signs. </a:t>
                      </a:r>
                    </a:p>
                    <a:p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&gt;The RGB images are then converted into the HSV colour space.</a:t>
                      </a:r>
                    </a:p>
                    <a:p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&gt;Relevant features, such as area and perimeter, are extracted from the contours to train a machine learning model.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</a:t>
                      </a: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This trained model can subsequently be applied to real-time video or image streams, providing an accurate and efficient ASL recognition system for communication purposes.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880092"/>
                  </a:ext>
                </a:extLst>
              </a:tr>
              <a:tr h="1972808">
                <a:tc>
                  <a:txBody>
                    <a:bodyPr/>
                    <a:lstStyle/>
                    <a:p>
                      <a:r>
                        <a:rPr lang="en-IN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INTELLIGENT SIGN LANGUAGE RECOGNITION USING IMAGE</a:t>
                      </a: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IN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PROCESSING</a:t>
                      </a: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IN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SAWANT PRAMADA , DESHPANDE SAYLEE, NALE PRANITA,</a:t>
                      </a: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IN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NERKAR SAMIKSHA, MRS.ARCHANA S. VAIDYA</a:t>
                      </a:r>
                      <a:endParaRPr lang="en-IN" sz="1400" b="0" i="0" u="none" strike="noStrike" cap="non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</a:t>
                      </a: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Hand region detection techniques are applied to isolate the hand from the background, followed by feature extraction.</a:t>
                      </a:r>
                    </a:p>
                    <a:p>
                      <a:r>
                        <a:rPr lang="en-US" dirty="0"/>
                        <a:t>&gt;</a:t>
                      </a: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Utilizing machine learning or pattern recognition algorithms, the system classifies the extracted features and recognizes the corresponding sign language gestures.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</a:t>
                      </a: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Real-time recognition is achieved by continuously processing video streams or live images, enabling instantaneous interpretation.</a:t>
                      </a:r>
                    </a:p>
                    <a:p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&gt;The system translates the recognized gestures into textual or auditory output, facilitating effective communication between signers and non-signers.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8016602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BFA87CC-55A0-E81D-3F09-F549B35663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509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02"/>
    </mc:Choice>
    <mc:Fallback>
      <p:transition spd="slow" advTm="127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84;p26">
            <a:extLst>
              <a:ext uri="{FF2B5EF4-FFF2-40B4-BE49-F238E27FC236}">
                <a16:creationId xmlns:a16="http://schemas.microsoft.com/office/drawing/2014/main" id="{F854487A-505E-A5B1-C957-8197BA7529C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038" t="1046" r="60105" b="86928"/>
          <a:stretch/>
        </p:blipFill>
        <p:spPr>
          <a:xfrm>
            <a:off x="105588" y="33524"/>
            <a:ext cx="2595282" cy="107069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A4CB4CE-9934-F18D-8867-06AF42FEFCBE}"/>
              </a:ext>
            </a:extLst>
          </p:cNvPr>
          <p:cNvSpPr txBox="1"/>
          <p:nvPr/>
        </p:nvSpPr>
        <p:spPr>
          <a:xfrm>
            <a:off x="200181" y="1533022"/>
            <a:ext cx="6096000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LITERATURE SURVEY :-</a:t>
            </a:r>
          </a:p>
          <a:p>
            <a:endParaRPr lang="en-IN" sz="2000" b="1" dirty="0">
              <a:latin typeface="Times New Roman" panose="02020603050405020304" pitchFamily="18" charset="0"/>
            </a:endParaRPr>
          </a:p>
          <a:p>
            <a:endParaRPr lang="en-IN" sz="200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endParaRPr lang="en-IN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AFF48F7-5E2B-6A79-CDDA-C20D100633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3916910"/>
              </p:ext>
            </p:extLst>
          </p:nvPr>
        </p:nvGraphicFramePr>
        <p:xfrm>
          <a:off x="0" y="2312830"/>
          <a:ext cx="12192000" cy="33965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02064600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3368115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35184372"/>
                    </a:ext>
                  </a:extLst>
                </a:gridCol>
              </a:tblGrid>
              <a:tr h="363394">
                <a:tc>
                  <a:txBody>
                    <a:bodyPr/>
                    <a:lstStyle/>
                    <a:p>
                      <a:r>
                        <a:rPr lang="en-US" sz="1600" dirty="0"/>
                        <a:t>Paper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Work Done/Description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Inference from the Paper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0123311"/>
                  </a:ext>
                </a:extLst>
              </a:tr>
              <a:tr h="1949115">
                <a:tc>
                  <a:txBody>
                    <a:bodyPr/>
                    <a:lstStyle/>
                    <a:p>
                      <a:r>
                        <a:rPr lang="en-IN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REAL-TIME STATIC HAND GESTURE RECOGNITION FOR</a:t>
                      </a:r>
                      <a:endParaRPr lang="en-IN" sz="1400" b="0" i="0" u="none" strike="noStrike" cap="non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r>
                        <a:rPr lang="en-IN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AMERICAN SIGN LANGUAGE (ASL) IN COMPLEX BACKGROUND</a:t>
                      </a:r>
                      <a:endParaRPr lang="en-IN" sz="1400" b="0" i="0" u="none" strike="noStrike" cap="non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r>
                        <a:rPr lang="en-IN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JAYASHREE R. PANSARE, SHRAVAN H. GAWANDE, MAYA INGLE</a:t>
                      </a:r>
                      <a:endParaRPr lang="en-IN" sz="1400" b="0" i="0" u="none" strike="noStrike" cap="non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&gt;The hand region is detected using methods like skin colour segmentation or machine learning-based approaches.</a:t>
                      </a:r>
                    </a:p>
                    <a:p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&gt;To handle complex backgrounds, sophisticated techniques such as background </a:t>
                      </a:r>
                      <a:r>
                        <a:rPr lang="en-IN" sz="14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modeling</a:t>
                      </a: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and adaptive thresholding are utilized.</a:t>
                      </a:r>
                    </a:p>
                    <a:p>
                      <a:endParaRPr lang="en-IN" sz="1400" b="0" i="0" u="none" strike="noStrike" cap="non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endParaRPr lang="en-IN" sz="1400" b="0" i="0" u="none" strike="noStrike" cap="non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</a:t>
                      </a: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The system can achieve accurate and real-time recognition of ASL hand gestures in diverse and</a:t>
                      </a:r>
                    </a:p>
                    <a:p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complex visual environments, contributing to improved accessibility and communication for</a:t>
                      </a:r>
                    </a:p>
                    <a:p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the deaf and hard of hearing community.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880092"/>
                  </a:ext>
                </a:extLst>
              </a:tr>
              <a:tr h="108408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b="0" i="0" u="none" strike="noStrike" cap="non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8016602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532D863-0CC6-8D9D-E689-A267293E0D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422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7"/>
    </mc:Choice>
    <mc:Fallback>
      <p:transition spd="slow" advTm="4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2472612" y="0"/>
            <a:ext cx="9719388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IN" sz="4000" dirty="0">
                <a:latin typeface="Times New Roman"/>
                <a:ea typeface="Times New Roman"/>
                <a:cs typeface="Times New Roman"/>
                <a:sym typeface="Times New Roman"/>
              </a:rPr>
              <a:t>SIGN LANGUAGE SYSTEM WORKFLOW</a:t>
            </a:r>
            <a:endParaRPr dirty="0"/>
          </a:p>
        </p:txBody>
      </p:sp>
      <p:pic>
        <p:nvPicPr>
          <p:cNvPr id="129" name="Google Shape;129;p19"/>
          <p:cNvPicPr preferRelativeResize="0"/>
          <p:nvPr/>
        </p:nvPicPr>
        <p:blipFill rotWithShape="1">
          <a:blip r:embed="rId5">
            <a:alphaModFix/>
          </a:blip>
          <a:srcRect l="1037" t="1046" r="60106" b="86927"/>
          <a:stretch/>
        </p:blipFill>
        <p:spPr>
          <a:xfrm>
            <a:off x="0" y="0"/>
            <a:ext cx="2595282" cy="1070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Sign language recognition system | Download Scientific Diagram">
            <a:extLst>
              <a:ext uri="{FF2B5EF4-FFF2-40B4-BE49-F238E27FC236}">
                <a16:creationId xmlns:a16="http://schemas.microsoft.com/office/drawing/2014/main" id="{7F3C561C-8BAF-2624-5197-EE2CBDA10C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875" y="1154674"/>
            <a:ext cx="8096250" cy="5343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877CF0D-6BBC-64D4-C969-A8404481FA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685"/>
    </mc:Choice>
    <mc:Fallback>
      <p:transition spd="slow" advTm="276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>
            <a:spLocks noGrp="1"/>
          </p:cNvSpPr>
          <p:nvPr>
            <p:ph type="title"/>
          </p:nvPr>
        </p:nvSpPr>
        <p:spPr>
          <a:xfrm>
            <a:off x="838200" y="5619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IN" sz="4000">
                <a:latin typeface="Times New Roman"/>
                <a:ea typeface="Times New Roman"/>
                <a:cs typeface="Times New Roman"/>
                <a:sym typeface="Times New Roman"/>
              </a:rPr>
              <a:t>PROPOSED WORKFLOW</a:t>
            </a:r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 rotWithShape="1">
          <a:blip r:embed="rId5">
            <a:alphaModFix/>
          </a:blip>
          <a:srcRect l="1037" t="1046" r="60106" b="86927"/>
          <a:stretch/>
        </p:blipFill>
        <p:spPr>
          <a:xfrm>
            <a:off x="0" y="183702"/>
            <a:ext cx="2595282" cy="1070698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 txBox="1"/>
          <p:nvPr/>
        </p:nvSpPr>
        <p:spPr>
          <a:xfrm>
            <a:off x="568150" y="1834575"/>
            <a:ext cx="10960500" cy="45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08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IN" sz="28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Input Acquisition and Preprocessing:- </a:t>
            </a:r>
            <a:endParaRPr lang="en-IN" sz="2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937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pitchFamily="2" charset="2"/>
              <a:buChar char="§"/>
            </a:pPr>
            <a:r>
              <a:rPr lang="en-IN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Obtain Image Input: Obtain sign language images from the web as an input for the system.</a:t>
            </a:r>
          </a:p>
          <a:p>
            <a:pPr marL="3937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pitchFamily="2" charset="2"/>
              <a:buChar char="§"/>
            </a:pPr>
            <a:r>
              <a:rPr lang="en-IN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Preprocessing: Enhance image quality and remove noise through preprocessing techniques to optimize gesture recognition.</a:t>
            </a:r>
          </a:p>
          <a:p>
            <a:pPr marL="508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endParaRPr lang="en-IN" sz="2000" dirty="0">
              <a:solidFill>
                <a:schemeClr val="dk1"/>
              </a:solidFill>
              <a:latin typeface="Times New Roman"/>
              <a:ea typeface="Calibri"/>
              <a:cs typeface="Times New Roman"/>
              <a:sym typeface="Times New Roman"/>
            </a:endParaRPr>
          </a:p>
          <a:p>
            <a:pPr>
              <a:buClr>
                <a:schemeClr val="dk1"/>
              </a:buClr>
              <a:buSzPts val="2800"/>
            </a:pPr>
            <a:r>
              <a:rPr lang="en-US" sz="2800" b="1" dirty="0">
                <a:solidFill>
                  <a:schemeClr val="dk1"/>
                </a:solidFill>
                <a:latin typeface="Times New Roman"/>
                <a:cs typeface="Times New Roman"/>
              </a:rPr>
              <a:t>2. Hand Gesture Detection </a:t>
            </a:r>
          </a:p>
          <a:p>
            <a:pPr>
              <a:buClr>
                <a:schemeClr val="dk1"/>
              </a:buClr>
              <a:buSzPts val="2800"/>
            </a:pPr>
            <a:r>
              <a:rPr lang="en-US" sz="2000" dirty="0">
                <a:solidFill>
                  <a:schemeClr val="dk1"/>
                </a:solidFill>
                <a:latin typeface="Times New Roman"/>
                <a:cs typeface="Times New Roman"/>
              </a:rPr>
              <a:t>Computer Vision Analysis: Analyze images using computer vision techniques to detect hand gestures.</a:t>
            </a:r>
          </a:p>
          <a:p>
            <a:pPr marL="393700" indent="-342900">
              <a:buClr>
                <a:schemeClr val="dk1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dk1"/>
                </a:solidFill>
                <a:latin typeface="Times New Roman"/>
                <a:cs typeface="Times New Roman"/>
              </a:rPr>
              <a:t>Key Point Identification: Identify key points such as fingertips, palm contours, and hand orientation for accurate gesture recognition.</a:t>
            </a:r>
          </a:p>
          <a:p>
            <a:pPr marL="393700" indent="-342900">
              <a:buClr>
                <a:schemeClr val="dk1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dk1"/>
                </a:solidFill>
                <a:latin typeface="Times New Roman"/>
                <a:cs typeface="Times New Roman"/>
              </a:rPr>
              <a:t>Algorithm Implementation: Employ advanced algorithms like convolutional neural networks (CNNs) for gesture classification.</a:t>
            </a:r>
          </a:p>
          <a:p>
            <a:pPr marL="508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endParaRPr lang="en-IN" sz="2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81F844A-01A0-CD0D-5580-DD7ABF1928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734"/>
    </mc:Choice>
    <mc:Fallback>
      <p:transition spd="slow" advTm="287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>
            <a:spLocks noGrp="1"/>
          </p:cNvSpPr>
          <p:nvPr>
            <p:ph type="title"/>
          </p:nvPr>
        </p:nvSpPr>
        <p:spPr>
          <a:xfrm>
            <a:off x="838200" y="5619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IN" sz="4000">
                <a:latin typeface="Times New Roman"/>
                <a:ea typeface="Times New Roman"/>
                <a:cs typeface="Times New Roman"/>
                <a:sym typeface="Times New Roman"/>
              </a:rPr>
              <a:t>PROPOSED WORKFLOW</a:t>
            </a:r>
            <a:endParaRPr/>
          </a:p>
        </p:txBody>
      </p:sp>
      <p:pic>
        <p:nvPicPr>
          <p:cNvPr id="143" name="Google Shape;143;p21"/>
          <p:cNvPicPr preferRelativeResize="0"/>
          <p:nvPr/>
        </p:nvPicPr>
        <p:blipFill rotWithShape="1">
          <a:blip r:embed="rId5">
            <a:alphaModFix/>
          </a:blip>
          <a:srcRect l="1037" t="1046" r="60106" b="86927"/>
          <a:stretch/>
        </p:blipFill>
        <p:spPr>
          <a:xfrm>
            <a:off x="0" y="183702"/>
            <a:ext cx="2595282" cy="1070698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1"/>
          <p:cNvSpPr txBox="1"/>
          <p:nvPr/>
        </p:nvSpPr>
        <p:spPr>
          <a:xfrm>
            <a:off x="615750" y="1255365"/>
            <a:ext cx="10960500" cy="560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08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endParaRPr lang="en-US" sz="800" dirty="0">
              <a:solidFill>
                <a:schemeClr val="dk1"/>
              </a:solidFill>
              <a:latin typeface="Times New Roman"/>
              <a:cs typeface="Times New Roman"/>
              <a:sym typeface="Times New Roman"/>
            </a:endParaRPr>
          </a:p>
          <a:p>
            <a:pPr marL="508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sz="2800" b="1" dirty="0">
                <a:solidFill>
                  <a:schemeClr val="dk1"/>
                </a:solidFill>
                <a:latin typeface="Times New Roman"/>
                <a:cs typeface="Times New Roman"/>
                <a:sym typeface="Calibri"/>
              </a:rPr>
              <a:t>3. Gesture Interpretation and Mapping</a:t>
            </a:r>
          </a:p>
          <a:p>
            <a:pPr marL="3937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dk1"/>
                </a:solidFill>
                <a:latin typeface="Times New Roman"/>
                <a:cs typeface="Times New Roman"/>
                <a:sym typeface="Calibri"/>
              </a:rPr>
              <a:t>Linguistic Model Integration: Map recognized gestures to a linguistic model for interpretation within appropriate grammatical and semantic contexts.</a:t>
            </a:r>
          </a:p>
          <a:p>
            <a:pPr marL="3937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dk1"/>
                </a:solidFill>
                <a:latin typeface="Times New Roman"/>
                <a:cs typeface="Times New Roman"/>
                <a:sym typeface="Calibri"/>
              </a:rPr>
              <a:t>Syntax and Semantics Analysis: Integrate language models trained specifically for sign language, considering syntax, semantics, and contextual cues.</a:t>
            </a:r>
          </a:p>
          <a:p>
            <a:pPr marL="3937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dk1"/>
              </a:solidFill>
              <a:latin typeface="Times New Roman"/>
              <a:cs typeface="Times New Roman"/>
              <a:sym typeface="Calibri"/>
            </a:endParaRPr>
          </a:p>
          <a:p>
            <a:pPr algn="l"/>
            <a:r>
              <a:rPr lang="en-US" sz="2800" b="1" dirty="0">
                <a:solidFill>
                  <a:schemeClr val="dk1"/>
                </a:solidFill>
                <a:latin typeface="Times New Roman"/>
                <a:cs typeface="Times New Roman"/>
              </a:rPr>
              <a:t>4. Output Generation</a:t>
            </a:r>
          </a:p>
          <a:p>
            <a:pPr marL="393700" indent="-342900">
              <a:buClr>
                <a:schemeClr val="dk1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dk1"/>
                </a:solidFill>
                <a:latin typeface="Times New Roman"/>
                <a:cs typeface="Times New Roman"/>
              </a:rPr>
              <a:t>Text or Speech Synthesis: Convert interpreted sign language into natural language text or synthesized speech output.</a:t>
            </a:r>
          </a:p>
          <a:p>
            <a:pPr marL="393700" indent="-342900">
              <a:buClr>
                <a:schemeClr val="dk1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dk1"/>
                </a:solidFill>
                <a:latin typeface="Times New Roman"/>
                <a:cs typeface="Times New Roman"/>
              </a:rPr>
              <a:t>User Preference Adaptation: Provide output in the preferred format of the user, such as visual displays, text outputs, or auditory feedback.</a:t>
            </a:r>
          </a:p>
          <a:p>
            <a:pPr marL="3937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pitchFamily="2" charset="2"/>
              <a:buChar char="§"/>
            </a:pPr>
            <a:endParaRPr lang="en-US" sz="2000" dirty="0">
              <a:solidFill>
                <a:schemeClr val="dk1"/>
              </a:solidFill>
              <a:latin typeface="Times New Roman"/>
              <a:cs typeface="Times New Roman"/>
              <a:sym typeface="Calibri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B78E890-121A-D9D1-2B5C-7789C9B36B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73"/>
    </mc:Choice>
    <mc:Fallback>
      <p:transition spd="slow" advTm="10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987</Words>
  <Application>Microsoft Office PowerPoint</Application>
  <PresentationFormat>Widescreen</PresentationFormat>
  <Paragraphs>101</Paragraphs>
  <Slides>17</Slides>
  <Notes>15</Notes>
  <HiddenSlides>0</HiddenSlides>
  <MMClips>17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Noto Sans Symbols</vt:lpstr>
      <vt:lpstr>Söhne</vt:lpstr>
      <vt:lpstr>Times New Roman</vt:lpstr>
      <vt:lpstr>Wingdings</vt:lpstr>
      <vt:lpstr>Office Theme</vt:lpstr>
      <vt:lpstr>Sign Language Recognition System</vt:lpstr>
      <vt:lpstr>SOCIETAL BENEFIT</vt:lpstr>
      <vt:lpstr>PROBLEM STATEMENT</vt:lpstr>
      <vt:lpstr>OBJECTIVE WITH TECHNICAL DEPTH</vt:lpstr>
      <vt:lpstr>PowerPoint Presentation</vt:lpstr>
      <vt:lpstr>PowerPoint Presentation</vt:lpstr>
      <vt:lpstr>SIGN LANGUAGE SYSTEM WORKFLOW</vt:lpstr>
      <vt:lpstr>PROPOSED WORKFLOW</vt:lpstr>
      <vt:lpstr>PROPOSED WORKFLOW</vt:lpstr>
      <vt:lpstr>PROPOSED WORKFLOW</vt:lpstr>
      <vt:lpstr>IMPLEMENTATION</vt:lpstr>
      <vt:lpstr>IMPLEMENTATION</vt:lpstr>
      <vt:lpstr>IMPLEMENTATION</vt:lpstr>
      <vt:lpstr>IMPLEMENTATION</vt:lpstr>
      <vt:lpstr>PREVIEW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Sign Language Recognition System</dc:title>
  <dc:creator>Ranojoy Chatterjee</dc:creator>
  <cp:lastModifiedBy>ARYAN SHAHI</cp:lastModifiedBy>
  <cp:revision>19</cp:revision>
  <dcterms:modified xsi:type="dcterms:W3CDTF">2024-05-05T15:18:47Z</dcterms:modified>
</cp:coreProperties>
</file>